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1"/>
  </p:notesMasterIdLst>
  <p:handoutMasterIdLst>
    <p:handoutMasterId r:id="rId22"/>
  </p:handoutMasterIdLst>
  <p:sldIdLst>
    <p:sldId id="263" r:id="rId5"/>
    <p:sldId id="258" r:id="rId6"/>
    <p:sldId id="264" r:id="rId7"/>
    <p:sldId id="271" r:id="rId8"/>
    <p:sldId id="266" r:id="rId9"/>
    <p:sldId id="268" r:id="rId10"/>
    <p:sldId id="273" r:id="rId11"/>
    <p:sldId id="267" r:id="rId12"/>
    <p:sldId id="279" r:id="rId13"/>
    <p:sldId id="274" r:id="rId14"/>
    <p:sldId id="275" r:id="rId15"/>
    <p:sldId id="276" r:id="rId16"/>
    <p:sldId id="280" r:id="rId17"/>
    <p:sldId id="270" r:id="rId18"/>
    <p:sldId id="281" r:id="rId19"/>
    <p:sldId id="260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B2F4-776C-43FD-972E-25DD329C2440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07EA-4B5D-48BA-AA01-0CDA998E89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4E1A56-FC1B-4192-B4F1-0F7A0EDBDC19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546D57-4E73-494B-A0FF-A2D6FD6D42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  <a:prstGeom prst="rect">
            <a:avLst/>
          </a:prstGeo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81000" y="914400"/>
            <a:ext cx="8534400" cy="4876800"/>
          </a:xfrm>
        </p:spPr>
        <p:txBody>
          <a:bodyPr/>
          <a:lstStyle>
            <a:lvl3pPr marL="344488" indent="-165100">
              <a:buFont typeface="Arial" pitchFamily="34" charset="0"/>
              <a:buChar char="•"/>
              <a:defRPr sz="28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6" y="381000"/>
              <a:ext cx="1048224" cy="133124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8486774" cy="1368798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cap="none" spc="12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2426" y="457200"/>
            <a:ext cx="8486774" cy="2438399"/>
          </a:xfrm>
        </p:spPr>
        <p:txBody>
          <a:bodyPr anchor="b"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6" y="381000"/>
            <a:ext cx="1048224" cy="1331244"/>
          </a:xfrm>
          <a:prstGeom prst="rect">
            <a:avLst/>
          </a:prstGeom>
        </p:spPr>
      </p:pic>
      <p:sp>
        <p:nvSpPr>
          <p:cNvPr id="16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914400"/>
            <a:ext cx="3886200" cy="4837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 sz="28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 sz="24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 sz="2000"/>
            </a:lvl5pPr>
            <a:lvl6pPr marL="868680" marR="0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868680" marR="0" lvl="5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0"/>
          <p:cNvSpPr>
            <a:spLocks noGrp="1"/>
          </p:cNvSpPr>
          <p:nvPr>
            <p:ph sz="quarter" idx="18"/>
          </p:nvPr>
        </p:nvSpPr>
        <p:spPr>
          <a:xfrm>
            <a:off x="5029200" y="914400"/>
            <a:ext cx="3886200" cy="4837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 sz="28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 sz="24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 sz="2000"/>
            </a:lvl5pPr>
            <a:lvl6pPr marL="868680" marR="0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868680" marR="0" lvl="5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886700" y="6457950"/>
            <a:ext cx="87630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B93946-E571-4FE2-9410-9FD379A0CE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090"/>
            <a:ext cx="9144000" cy="3131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914400"/>
            <a:ext cx="3381375" cy="451580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3200" b="0" i="1" spc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914400"/>
            <a:ext cx="4681538" cy="45171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BB00"/>
              </a:buClr>
              <a:buSzTx/>
              <a:buFont typeface="Arial" pitchFamily="34" charset="0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 sz="32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6AE">
                  <a:lumMod val="20000"/>
                  <a:lumOff val="8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 sz="3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BB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6AE">
                  <a:lumMod val="20000"/>
                  <a:lumOff val="8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Fifth level</a:t>
            </a:r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52426" y="152400"/>
            <a:ext cx="8562974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81000" y="914400"/>
            <a:ext cx="8534400" cy="4953000"/>
          </a:xfrm>
        </p:spPr>
        <p:txBody>
          <a:bodyPr/>
          <a:lstStyle>
            <a:lvl3pPr marL="344488" indent="-165100">
              <a:buFont typeface="Arial" pitchFamily="34" charset="0"/>
              <a:buChar char="•"/>
              <a:defRPr sz="28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2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090"/>
            <a:ext cx="9144000" cy="3131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52400"/>
            <a:ext cx="8562974" cy="60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838200"/>
            <a:ext cx="8562974" cy="496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24600"/>
            <a:ext cx="360000" cy="457200"/>
          </a:xfrm>
          <a:prstGeom prst="rect">
            <a:avLst/>
          </a:prstGeom>
        </p:spPr>
      </p:pic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886700" y="6477000"/>
            <a:ext cx="876300" cy="24765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fld id="{3DB93946-E571-4FE2-9410-9FD379A0C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4" r:id="rId3"/>
    <p:sldLayoutId id="2147483726" r:id="rId4"/>
    <p:sldLayoutId id="2147483727" r:id="rId5"/>
    <p:sldLayoutId id="2147483728" r:id="rId6"/>
    <p:sldLayoutId id="2147483723" r:id="rId7"/>
  </p:sldLayoutIdLst>
  <p:hf hdr="0" dt="0"/>
  <p:txStyles>
    <p:titleStyle>
      <a:lvl1pPr algn="l" defTabSz="914400" rtl="0" eaLnBrk="1" latinLnBrk="0" hangingPunct="1">
        <a:spcBef>
          <a:spcPts val="400"/>
        </a:spcBef>
        <a:buNone/>
        <a:defRPr sz="4000" b="1" kern="1200" cap="none" spc="0" baseline="0">
          <a:solidFill>
            <a:schemeClr val="accent2">
              <a:lumMod val="75000"/>
            </a:schemeClr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80000"/>
        <a:buFont typeface="Wingdings" pitchFamily="2" charset="2"/>
        <a:buNone/>
        <a:defRPr sz="3600" b="0" i="0" kern="1200" cap="none" spc="0" baseline="0">
          <a:solidFill>
            <a:schemeClr val="accent5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32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5"/>
        </a:buClr>
        <a:buFont typeface="Wingdings" pitchFamily="2" charset="2"/>
        <a:buChar char="§"/>
        <a:defRPr sz="32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2">
            <a:lumMod val="75000"/>
          </a:schemeClr>
        </a:buClr>
        <a:buSzPct val="80000"/>
        <a:buFont typeface="Wingdings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Office of Internal Audit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Tax District Audits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457950"/>
            <a:ext cx="4086225" cy="247650"/>
          </a:xfrm>
        </p:spPr>
        <p:txBody>
          <a:bodyPr/>
          <a:lstStyle/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380429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Department Expendable Net Asset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148" y="1066800"/>
            <a:ext cx="8382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Durham Highway		 12.5%	$155,080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Fairview			   7.1%	$171,013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Garner			   7.2%	$451,490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Hopkins 			 34.1%	$352,647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Northern Wake		   0.9%	$  37,600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4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Percentage of total expenses and expendable net assets without donor restrictions or designations are shown.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8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Department Expendable Net Asset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148" y="914400"/>
            <a:ext cx="83820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18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Rolesville			32.5%	$534,885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Swift Creek			  8.2%	$  70,375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Wake New Hope		  7.8%	$152,252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Wake Forest		  0.5%	$  44,101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Wendell			 17.7%	$397,918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Western Wake		35.8%	$470,276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4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6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Liquidity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283" y="1219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Durham Highway		15.9%	$197,371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Fairview			  8.2%	$198,408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Garner			13.2%	$827,930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Hopkins	 		35.6%	$368,288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Northern Wake		  5.2%	$206,345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4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Percentage of total expenses and amount of liquidity shown.</a:t>
            </a:r>
          </a:p>
        </p:txBody>
      </p:sp>
    </p:spTree>
    <p:extLst>
      <p:ext uri="{BB962C8B-B14F-4D97-AF65-F5344CB8AC3E}">
        <p14:creationId xmlns:p14="http://schemas.microsoft.com/office/powerpoint/2010/main" val="61336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Liquidity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283" y="1219200"/>
            <a:ext cx="8382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Rolesville			35.4%	$582,160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Swift Creek			14.5%	$124,288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Wake New Hope		 20.1%	$393,333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Wake Forest 		  9.0%	$733,437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Wendell			23.7%	$532,047</a:t>
            </a:r>
          </a:p>
          <a:p>
            <a:pPr marL="0" lvl="3">
              <a:spcBef>
                <a:spcPts val="1200"/>
              </a:spcBef>
              <a:spcAft>
                <a:spcPts val="1200"/>
              </a:spcAft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Western Wake		38.5%	$505,860</a:t>
            </a:r>
          </a:p>
        </p:txBody>
      </p:sp>
    </p:spTree>
    <p:extLst>
      <p:ext uri="{BB962C8B-B14F-4D97-AF65-F5344CB8AC3E}">
        <p14:creationId xmlns:p14="http://schemas.microsoft.com/office/powerpoint/2010/main" val="133881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05" y="304800"/>
            <a:ext cx="8562974" cy="1143000"/>
          </a:xfrm>
        </p:spPr>
        <p:txBody>
          <a:bodyPr>
            <a:normAutofit/>
          </a:bodyPr>
          <a:lstStyle/>
          <a:p>
            <a:pPr marL="365760" algn="ctr"/>
            <a:r>
              <a:rPr lang="en-US" sz="3400" dirty="0"/>
              <a:t>Why Do We Want To Have Minimum Expendable Net Assets of 5%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792" y="1714642"/>
            <a:ext cx="838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To ensure that fire departments have: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457200" lvl="3" indent="-45720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Approximately one month’s worth of expenses on hand</a:t>
            </a:r>
          </a:p>
          <a:p>
            <a:pPr marL="457200" lvl="3" indent="-45720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Encourage savings for future needs</a:t>
            </a: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4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C5FA-6D01-44A5-BBF6-E3EDED73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Non-Profit Fire Department Expendable Net Asset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8F9A1-8B87-4D46-91B2-7DDE7AA8B2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029E4-E1DE-465A-A258-401B51919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5A6416-90CC-49B5-A3AB-A43D317DD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57443"/>
              </p:ext>
            </p:extLst>
          </p:nvPr>
        </p:nvGraphicFramePr>
        <p:xfrm>
          <a:off x="808504" y="990600"/>
          <a:ext cx="7743825" cy="4495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229">
                  <a:extLst>
                    <a:ext uri="{9D8B030D-6E8A-4147-A177-3AD203B41FA5}">
                      <a16:colId xmlns:a16="http://schemas.microsoft.com/office/drawing/2014/main" val="442391486"/>
                    </a:ext>
                  </a:extLst>
                </a:gridCol>
                <a:gridCol w="1150654">
                  <a:extLst>
                    <a:ext uri="{9D8B030D-6E8A-4147-A177-3AD203B41FA5}">
                      <a16:colId xmlns:a16="http://schemas.microsoft.com/office/drawing/2014/main" val="3906599178"/>
                    </a:ext>
                  </a:extLst>
                </a:gridCol>
                <a:gridCol w="1150654">
                  <a:extLst>
                    <a:ext uri="{9D8B030D-6E8A-4147-A177-3AD203B41FA5}">
                      <a16:colId xmlns:a16="http://schemas.microsoft.com/office/drawing/2014/main" val="1065735447"/>
                    </a:ext>
                  </a:extLst>
                </a:gridCol>
                <a:gridCol w="1246541">
                  <a:extLst>
                    <a:ext uri="{9D8B030D-6E8A-4147-A177-3AD203B41FA5}">
                      <a16:colId xmlns:a16="http://schemas.microsoft.com/office/drawing/2014/main" val="700127166"/>
                    </a:ext>
                  </a:extLst>
                </a:gridCol>
                <a:gridCol w="2191747">
                  <a:extLst>
                    <a:ext uri="{9D8B030D-6E8A-4147-A177-3AD203B41FA5}">
                      <a16:colId xmlns:a16="http://schemas.microsoft.com/office/drawing/2014/main" val="3727737511"/>
                    </a:ext>
                  </a:extLst>
                </a:gridCol>
              </a:tblGrid>
              <a:tr h="5727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Change From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6714734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Department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Net Asset 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0283380"/>
                  </a:ext>
                </a:extLst>
              </a:tr>
              <a:tr h="572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Durham Highway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$119,196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$155,080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$35,884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4042083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Fairview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$151,711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$171,013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$19,302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3310927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Garner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$461,211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$451,490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-$9,721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4985840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Hopkins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$281,077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$352,647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$71,570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6068720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Northern Wake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$119,501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$37,600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-$81,901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9281941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Rolesville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$502,875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$534,885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$32,010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3144284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Swift Creek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$43,305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$70,375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$27,070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2650246"/>
                  </a:ext>
                </a:extLst>
              </a:tr>
              <a:tr h="323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Wake Forest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$567,640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$44,101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-$523,539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9271292"/>
                  </a:ext>
                </a:extLst>
              </a:tr>
              <a:tr h="277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Wake New Hope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$173,265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$152,252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-$21,013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3216006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Wendell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$529,296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$397,918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-$131,378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1039415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Western Wake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$460,898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$470,276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$9,378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0409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50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438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Questions.</a:t>
            </a:r>
          </a:p>
        </p:txBody>
      </p:sp>
    </p:spTree>
    <p:extLst>
      <p:ext uri="{BB962C8B-B14F-4D97-AF65-F5344CB8AC3E}">
        <p14:creationId xmlns:p14="http://schemas.microsoft.com/office/powerpoint/2010/main" val="156791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Internal Audit Reviews Fire Department Audit Reports Annually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11 June 30, 2020 audit reports reviewed</a:t>
            </a:r>
          </a:p>
          <a:p>
            <a:pPr marL="173038" lvl="2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Eastern Wake Fire Department is not included in presentation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7 accounting firms performed the audits</a:t>
            </a:r>
          </a:p>
          <a:p>
            <a:pPr marL="173038" lvl="2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A.T. Allen &amp; Company		May &amp; Place, PA	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Dreher Martin			B. Dane Byers, CPA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TRP Sumner, PLLC		Steward Ingram &amp; Cooper, PLLC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Petway Mills &amp; Pearson, PA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Reports reviewed for consistency, adequacy of note disclosures, and compliance with minimum 5% expendable net assets per contract.</a:t>
            </a:r>
          </a:p>
          <a:p>
            <a:pPr marL="0" lvl="1" indent="0">
              <a:buNone/>
            </a:pPr>
            <a:endParaRPr lang="en-US" dirty="0"/>
          </a:p>
          <a:p>
            <a:pPr marL="179388" lvl="2" indent="0">
              <a:buNone/>
            </a:pPr>
            <a:endParaRPr lang="en-US" dirty="0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318761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01" y="152400"/>
            <a:ext cx="8562974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Contract Requirements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01" y="990600"/>
            <a:ext cx="838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4082"/>
              </a:buClr>
              <a:buSzPct val="80000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Maintain minimum year-end balances as follows:</a:t>
            </a:r>
          </a:p>
          <a:p>
            <a:pPr lvl="0">
              <a:buClr>
                <a:srgbClr val="004082"/>
              </a:buClr>
              <a:buSzPct val="80000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>
                <a:srgbClr val="004082"/>
              </a:buClr>
              <a:buSzPct val="80000"/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Expendable net assets without donor restrictions or board designations of at least 5% of annual total expenses</a:t>
            </a:r>
          </a:p>
          <a:p>
            <a:pPr lvl="0">
              <a:buClr>
                <a:srgbClr val="004082"/>
              </a:buClr>
              <a:buSzPct val="80000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lvl="0" indent="-514350">
              <a:buClr>
                <a:srgbClr val="004082"/>
              </a:buClr>
              <a:buSzPct val="80000"/>
              <a:buFont typeface="+mj-lt"/>
              <a:buAutoNum type="arabicPeriod" startAt="2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Financial assets to meet cash need for general expenditures within one year of at least 10% of annual total expenses</a:t>
            </a:r>
          </a:p>
          <a:p>
            <a:pPr lvl="0">
              <a:buClr>
                <a:srgbClr val="004082"/>
              </a:buClr>
              <a:buSzPct val="80000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4082"/>
              </a:buClr>
              <a:buSzPct val="80000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Clr>
                <a:srgbClr val="004082"/>
              </a:buClr>
              <a:buSzPct val="80000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01" y="990600"/>
            <a:ext cx="8382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4082"/>
              </a:buClr>
              <a:buSzPct val="80000"/>
            </a:pPr>
            <a:r>
              <a:rPr lang="en-US" sz="30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Expendable Net Assets Without Donor Restrictions or Board Designations</a:t>
            </a:r>
          </a:p>
          <a:p>
            <a:pPr lvl="0">
              <a:buClr>
                <a:srgbClr val="004082"/>
              </a:buClr>
              <a:buSzPct val="80000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Net assets without donor restrictions</a:t>
            </a: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Less net investment in capital assets</a:t>
            </a: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Less amounts designated for specific expenditures by the governing board</a:t>
            </a:r>
          </a:p>
          <a:p>
            <a:pPr lvl="0">
              <a:buClr>
                <a:srgbClr val="004082"/>
              </a:buClr>
              <a:buSzPct val="80000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4082"/>
              </a:buClr>
              <a:buSzPct val="80000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Net investment in capital assets is total property and equipment, net of accumulated depreciation, less debt owed on property and equipment.</a:t>
            </a:r>
          </a:p>
          <a:p>
            <a:pPr marL="0" lvl="1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9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 Performed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01" y="990600"/>
            <a:ext cx="838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Expendable Net Assets:</a:t>
            </a:r>
            <a:b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Total Expenses from report</a:t>
            </a: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Expendable net assets w/o donor restrictions or designations from report</a:t>
            </a: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Expendable net assets (#2) divided by total expenses equals percentage of total expenditures</a:t>
            </a: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7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148" y="914400"/>
            <a:ext cx="8382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Expendable Net Assets: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Total Expenses    			        $2,101,214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Expendable Net Assets Without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Donor Restrictions or Designations	  $139,299</a:t>
            </a:r>
            <a:endParaRPr lang="en-US" sz="2800" u="sng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Percentage of Total Expenses		      6.6%</a:t>
            </a:r>
            <a:endParaRPr lang="en-US" sz="2800" u="dbl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Was Minimum Requirement Met (5%)?	       Yes 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Was Maximum Requirement Met (10%)?       Yes		      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3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01" y="990600"/>
            <a:ext cx="8382000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4082"/>
              </a:buClr>
              <a:buSzPct val="80000"/>
            </a:pPr>
            <a:r>
              <a:rPr lang="en-US" sz="30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Financial Assets to Meet Cash Needs for General Expenditures Within One Year (Liquidity)</a:t>
            </a:r>
          </a:p>
          <a:p>
            <a:pPr lvl="0">
              <a:buClr>
                <a:srgbClr val="004082"/>
              </a:buClr>
              <a:buSzPct val="80000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Total assets</a:t>
            </a: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Less nonfinancial assets (e.g. prepaid amounts)</a:t>
            </a: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Less assets unavailable for general expenditures due to contractual or donor-imposed restrictions</a:t>
            </a: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r>
              <a:rPr lang="en-US" sz="27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Less assets unavailable for general expenditures because they have been designated for other purposes by the governing board</a:t>
            </a: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004082"/>
              </a:buClr>
              <a:buSzPct val="80000"/>
              <a:buFont typeface="Arial" pitchFamily="34" charset="0"/>
              <a:buChar char="•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4082"/>
              </a:buClr>
              <a:buSzPct val="80000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4082"/>
              </a:buClr>
              <a:buSzPct val="80000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4082"/>
              </a:buClr>
              <a:buSzPct val="80000"/>
            </a:pPr>
            <a:endParaRPr lang="en-US" sz="27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4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 Performed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148" y="1066800"/>
            <a:ext cx="83008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Liquidity: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3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Total assets from report</a:t>
            </a:r>
          </a:p>
          <a:p>
            <a:pPr marL="514350" lvl="3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Nonfinancial assets from report</a:t>
            </a:r>
          </a:p>
          <a:p>
            <a:pPr marL="514350" lvl="3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Assets unavailable for general expenditures within one year from report</a:t>
            </a:r>
          </a:p>
          <a:p>
            <a:pPr marL="514350" lvl="3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Total assets minus nonfinancial assets (#2) minus assets unavailable (#3) equals liquidity</a:t>
            </a:r>
          </a:p>
          <a:p>
            <a:pPr marL="514350" lvl="3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7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Calculations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B93946-E571-4FE2-9410-9FD379A0CE90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www.wakegov.com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148" y="914400"/>
            <a:ext cx="8382000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Liquidity: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Total Assets    			       	         $1,439,510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Less Nonfinancial Assets	  		   $970,241</a:t>
            </a:r>
            <a:endParaRPr lang="en-US" sz="2800" u="sng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Less Assets Unavailable for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General Expenditures w/i One Year      	   </a:t>
            </a:r>
            <a:r>
              <a:rPr lang="en-US" sz="2800" u="sng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$177,463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Liquidity						   $291,806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Percentage of Total Expenses		     13.9%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   (Total Expenses = $2,101,214)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srgbClr val="004082"/>
                </a:solidFill>
                <a:latin typeface="Arial" pitchFamily="34" charset="0"/>
                <a:cs typeface="Arial" pitchFamily="34" charset="0"/>
              </a:rPr>
              <a:t>Was Minimum Requirement Met (10%)?	       Yes 	      </a:t>
            </a:r>
          </a:p>
          <a:p>
            <a:pPr marL="0" lvl="3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>
              <a:spcBef>
                <a:spcPts val="600"/>
              </a:spcBef>
              <a:buClr>
                <a:srgbClr val="4584D3">
                  <a:lumMod val="60000"/>
                  <a:lumOff val="40000"/>
                </a:srgbClr>
              </a:buClr>
              <a:buFont typeface="+mj-lt"/>
              <a:buAutoNum type="arabicPeriod"/>
            </a:pPr>
            <a:endParaRPr lang="en-US" sz="2800" dirty="0">
              <a:solidFill>
                <a:srgbClr val="0040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1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WakeGOV 2014">
      <a:dk1>
        <a:srgbClr val="0056AE"/>
      </a:dk1>
      <a:lt1>
        <a:srgbClr val="0056AE"/>
      </a:lt1>
      <a:dk2>
        <a:srgbClr val="FFFFFF"/>
      </a:dk2>
      <a:lt2>
        <a:srgbClr val="FFFFFF"/>
      </a:lt2>
      <a:accent1>
        <a:srgbClr val="31B6FD"/>
      </a:accent1>
      <a:accent2>
        <a:srgbClr val="4584D3"/>
      </a:accent2>
      <a:accent3>
        <a:srgbClr val="DDBB00"/>
      </a:accent3>
      <a:accent4>
        <a:srgbClr val="BDE05A"/>
      </a:accent4>
      <a:accent5>
        <a:srgbClr val="004082"/>
      </a:accent5>
      <a:accent6>
        <a:srgbClr val="669900"/>
      </a:accent6>
      <a:hlink>
        <a:srgbClr val="0080FF"/>
      </a:hlink>
      <a:folHlink>
        <a:srgbClr val="0080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BC1FF4045414E88052DD0C7355BB7" ma:contentTypeVersion="1" ma:contentTypeDescription="Create a new document." ma:contentTypeScope="" ma:versionID="4434dc9057482007b55cea61ab7d4d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34072F-C478-44CD-8D30-CB66BED0C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2F7B34-E36B-4790-9CB4-BC6F1D9D8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25842-DE60-4F1D-B676-37E67EBE5A4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2498</TotalTime>
  <Words>1008</Words>
  <Application>Microsoft Office PowerPoint</Application>
  <PresentationFormat>On-screen Show (4:3)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Mylar</vt:lpstr>
      <vt:lpstr>Fire Tax District Audits</vt:lpstr>
      <vt:lpstr>Overview</vt:lpstr>
      <vt:lpstr>Contract Requirements   </vt:lpstr>
      <vt:lpstr>Definitions   </vt:lpstr>
      <vt:lpstr>Calculations Performed   </vt:lpstr>
      <vt:lpstr>Calculations Example</vt:lpstr>
      <vt:lpstr>Definitions   </vt:lpstr>
      <vt:lpstr>Calculations Performed</vt:lpstr>
      <vt:lpstr>Calculations Example</vt:lpstr>
      <vt:lpstr>Department Expendable Net Asset Levels</vt:lpstr>
      <vt:lpstr>Department Expendable Net Asset Levels</vt:lpstr>
      <vt:lpstr>Department Liquidity Levels</vt:lpstr>
      <vt:lpstr>Department Liquidity Levels</vt:lpstr>
      <vt:lpstr>Why Do We Want To Have Minimum Expendable Net Assets of 5%</vt:lpstr>
      <vt:lpstr>Non-Profit Fire Department Expendable Net Asset Levels</vt:lpstr>
      <vt:lpstr>PowerPoint Presentation</vt:lpstr>
    </vt:vector>
  </TitlesOfParts>
  <Company>Wake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Smith</dc:creator>
  <cp:lastModifiedBy>John Stephenson</cp:lastModifiedBy>
  <cp:revision>136</cp:revision>
  <cp:lastPrinted>2017-01-20T14:47:12Z</cp:lastPrinted>
  <dcterms:created xsi:type="dcterms:W3CDTF">2013-04-12T16:35:32Z</dcterms:created>
  <dcterms:modified xsi:type="dcterms:W3CDTF">2021-01-14T16:30:54Z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0x0101001FDBC1FF4045414E88052DD0C7355BB7</vt:lpwstr>
  </property>
</Properties>
</file>